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4" r:id="rId9"/>
    <p:sldId id="275" r:id="rId10"/>
    <p:sldId id="276" r:id="rId11"/>
    <p:sldId id="277" r:id="rId12"/>
    <p:sldId id="278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00"/>
    <a:srgbClr val="E6E6E6"/>
    <a:srgbClr val="404040"/>
    <a:srgbClr val="FFD966"/>
    <a:srgbClr val="A88000"/>
    <a:srgbClr val="6F6F74"/>
    <a:srgbClr val="FFECAF"/>
    <a:srgbClr val="262626"/>
    <a:srgbClr val="96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60" autoAdjust="0"/>
  </p:normalViewPr>
  <p:slideViewPr>
    <p:cSldViewPr snapToGrid="0">
      <p:cViewPr>
        <p:scale>
          <a:sx n="70" d="100"/>
          <a:sy n="70" d="100"/>
        </p:scale>
        <p:origin x="1138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32EB9-E53B-46EB-A14A-2CF6D0ECBF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374228-F54F-4484-A3F6-C273916954A2}">
      <dgm:prSet phldrT="[Text]" custT="1"/>
      <dgm:spPr>
        <a:solidFill>
          <a:srgbClr val="FFD966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Data Preparation</a:t>
          </a:r>
        </a:p>
      </dgm:t>
    </dgm:pt>
    <dgm:pt modelId="{39A3778C-50C8-4409-9C0F-8A5B68C3B861}" type="parTrans" cxnId="{D0C1D816-0AF8-433E-A90B-E864E566E2A1}">
      <dgm:prSet/>
      <dgm:spPr/>
      <dgm:t>
        <a:bodyPr/>
        <a:lstStyle/>
        <a:p>
          <a:endParaRPr lang="en-US" sz="1200"/>
        </a:p>
      </dgm:t>
    </dgm:pt>
    <dgm:pt modelId="{3453A8C1-6B57-4EA1-82AB-114574428B1D}" type="sibTrans" cxnId="{D0C1D816-0AF8-433E-A90B-E864E566E2A1}">
      <dgm:prSet/>
      <dgm:spPr/>
      <dgm:t>
        <a:bodyPr/>
        <a:lstStyle/>
        <a:p>
          <a:endParaRPr lang="en-US" sz="1200"/>
        </a:p>
      </dgm:t>
    </dgm:pt>
    <dgm:pt modelId="{9FC33A82-25C0-4D3E-AEAB-6C89FDE3ED0E}">
      <dgm:prSet phldrT="[Text]" custT="1"/>
      <dgm:spPr>
        <a:solidFill>
          <a:srgbClr val="BC8F00">
            <a:alpha val="30196"/>
          </a:srgbClr>
        </a:solidFill>
      </dgm:spPr>
      <dgm:t>
        <a:bodyPr/>
        <a:lstStyle/>
        <a:p>
          <a:r>
            <a:rPr lang="en-US" sz="24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Crowd Analysis</a:t>
          </a:r>
        </a:p>
      </dgm:t>
    </dgm:pt>
    <dgm:pt modelId="{8DCD6BEB-F6F9-4DD1-B462-F0845E2E0344}" type="parTrans" cxnId="{E78FC5EF-D7DE-44BC-9B35-88254B7A99FC}">
      <dgm:prSet/>
      <dgm:spPr/>
      <dgm:t>
        <a:bodyPr/>
        <a:lstStyle/>
        <a:p>
          <a:endParaRPr lang="en-US" sz="1200"/>
        </a:p>
      </dgm:t>
    </dgm:pt>
    <dgm:pt modelId="{B46EFEA2-89F3-46F9-B368-0DC58673E3A4}" type="sibTrans" cxnId="{E78FC5EF-D7DE-44BC-9B35-88254B7A99FC}">
      <dgm:prSet/>
      <dgm:spPr/>
      <dgm:t>
        <a:bodyPr/>
        <a:lstStyle/>
        <a:p>
          <a:endParaRPr lang="en-US" sz="1200"/>
        </a:p>
      </dgm:t>
    </dgm:pt>
    <dgm:pt modelId="{C9A0604E-DDD3-4455-90FC-479946DD295F}">
      <dgm:prSet phldrT="[Text]" custT="1"/>
      <dgm:spPr>
        <a:solidFill>
          <a:srgbClr val="404040">
            <a:alpha val="30196"/>
          </a:srgbClr>
        </a:solidFill>
      </dgm:spPr>
      <dgm:t>
        <a:bodyPr/>
        <a:lstStyle/>
        <a:p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Network Analysis</a:t>
          </a:r>
        </a:p>
      </dgm:t>
    </dgm:pt>
    <dgm:pt modelId="{9ECE6D72-A2B0-4BF0-877C-E8C4E9248CE8}" type="parTrans" cxnId="{329B7BA0-F588-486A-B391-38F1C56B7B3C}">
      <dgm:prSet/>
      <dgm:spPr/>
      <dgm:t>
        <a:bodyPr/>
        <a:lstStyle/>
        <a:p>
          <a:endParaRPr lang="en-US" sz="1200"/>
        </a:p>
      </dgm:t>
    </dgm:pt>
    <dgm:pt modelId="{F190650D-90A8-4600-A853-CE31A4DB3F44}" type="sibTrans" cxnId="{329B7BA0-F588-486A-B391-38F1C56B7B3C}">
      <dgm:prSet/>
      <dgm:spPr/>
      <dgm:t>
        <a:bodyPr/>
        <a:lstStyle/>
        <a:p>
          <a:endParaRPr lang="en-US" sz="1200"/>
        </a:p>
      </dgm:t>
    </dgm:pt>
    <dgm:pt modelId="{49EE3FD1-857C-46FB-9492-A26B8BDBAA00}" type="pres">
      <dgm:prSet presAssocID="{B5032EB9-E53B-46EB-A14A-2CF6D0ECBF26}" presName="Name0" presStyleCnt="0">
        <dgm:presLayoutVars>
          <dgm:dir/>
          <dgm:animLvl val="lvl"/>
          <dgm:resizeHandles val="exact"/>
        </dgm:presLayoutVars>
      </dgm:prSet>
      <dgm:spPr/>
    </dgm:pt>
    <dgm:pt modelId="{87B64B9B-536C-494E-B262-9E9D89144FCA}" type="pres">
      <dgm:prSet presAssocID="{F8374228-F54F-4484-A3F6-C273916954A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20059F-08DB-4E9B-99B8-EA4839DD2EB1}" type="pres">
      <dgm:prSet presAssocID="{3453A8C1-6B57-4EA1-82AB-114574428B1D}" presName="parTxOnlySpace" presStyleCnt="0"/>
      <dgm:spPr/>
    </dgm:pt>
    <dgm:pt modelId="{5EC5FB2D-D16B-43BB-B4DC-02435FEC417D}" type="pres">
      <dgm:prSet presAssocID="{9FC33A82-25C0-4D3E-AEAB-6C89FDE3ED0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4D075B4-0BB2-4C3B-9E0B-7139C6FB31EA}" type="pres">
      <dgm:prSet presAssocID="{B46EFEA2-89F3-46F9-B368-0DC58673E3A4}" presName="parTxOnlySpace" presStyleCnt="0"/>
      <dgm:spPr/>
    </dgm:pt>
    <dgm:pt modelId="{895A72A3-3584-4F6F-8C62-644119AD399A}" type="pres">
      <dgm:prSet presAssocID="{C9A0604E-DDD3-4455-90FC-479946DD295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DA24D04-BA7B-4130-9C35-08951361462A}" type="presOf" srcId="{B5032EB9-E53B-46EB-A14A-2CF6D0ECBF26}" destId="{49EE3FD1-857C-46FB-9492-A26B8BDBAA00}" srcOrd="0" destOrd="0" presId="urn:microsoft.com/office/officeart/2005/8/layout/chevron1"/>
    <dgm:cxn modelId="{FA1DEA10-DBD2-4526-9317-3C8982361C0A}" type="presOf" srcId="{F8374228-F54F-4484-A3F6-C273916954A2}" destId="{87B64B9B-536C-494E-B262-9E9D89144FCA}" srcOrd="0" destOrd="0" presId="urn:microsoft.com/office/officeart/2005/8/layout/chevron1"/>
    <dgm:cxn modelId="{D0C1D816-0AF8-433E-A90B-E864E566E2A1}" srcId="{B5032EB9-E53B-46EB-A14A-2CF6D0ECBF26}" destId="{F8374228-F54F-4484-A3F6-C273916954A2}" srcOrd="0" destOrd="0" parTransId="{39A3778C-50C8-4409-9C0F-8A5B68C3B861}" sibTransId="{3453A8C1-6B57-4EA1-82AB-114574428B1D}"/>
    <dgm:cxn modelId="{EA423F7A-2753-4653-BFEA-5F353ACC9BAB}" type="presOf" srcId="{C9A0604E-DDD3-4455-90FC-479946DD295F}" destId="{895A72A3-3584-4F6F-8C62-644119AD399A}" srcOrd="0" destOrd="0" presId="urn:microsoft.com/office/officeart/2005/8/layout/chevron1"/>
    <dgm:cxn modelId="{329B7BA0-F588-486A-B391-38F1C56B7B3C}" srcId="{B5032EB9-E53B-46EB-A14A-2CF6D0ECBF26}" destId="{C9A0604E-DDD3-4455-90FC-479946DD295F}" srcOrd="2" destOrd="0" parTransId="{9ECE6D72-A2B0-4BF0-877C-E8C4E9248CE8}" sibTransId="{F190650D-90A8-4600-A853-CE31A4DB3F44}"/>
    <dgm:cxn modelId="{918194CB-720F-4262-8E95-5EE2F5FD9736}" type="presOf" srcId="{9FC33A82-25C0-4D3E-AEAB-6C89FDE3ED0E}" destId="{5EC5FB2D-D16B-43BB-B4DC-02435FEC417D}" srcOrd="0" destOrd="0" presId="urn:microsoft.com/office/officeart/2005/8/layout/chevron1"/>
    <dgm:cxn modelId="{E78FC5EF-D7DE-44BC-9B35-88254B7A99FC}" srcId="{B5032EB9-E53B-46EB-A14A-2CF6D0ECBF26}" destId="{9FC33A82-25C0-4D3E-AEAB-6C89FDE3ED0E}" srcOrd="1" destOrd="0" parTransId="{8DCD6BEB-F6F9-4DD1-B462-F0845E2E0344}" sibTransId="{B46EFEA2-89F3-46F9-B368-0DC58673E3A4}"/>
    <dgm:cxn modelId="{07188C97-B1C0-420C-AC2A-C6D3C11F4F1D}" type="presParOf" srcId="{49EE3FD1-857C-46FB-9492-A26B8BDBAA00}" destId="{87B64B9B-536C-494E-B262-9E9D89144FCA}" srcOrd="0" destOrd="0" presId="urn:microsoft.com/office/officeart/2005/8/layout/chevron1"/>
    <dgm:cxn modelId="{19FCDAA7-4F84-435F-878B-FC315ACD7E1C}" type="presParOf" srcId="{49EE3FD1-857C-46FB-9492-A26B8BDBAA00}" destId="{1120059F-08DB-4E9B-99B8-EA4839DD2EB1}" srcOrd="1" destOrd="0" presId="urn:microsoft.com/office/officeart/2005/8/layout/chevron1"/>
    <dgm:cxn modelId="{1FCE4302-4A47-4840-B229-29523E25BD2A}" type="presParOf" srcId="{49EE3FD1-857C-46FB-9492-A26B8BDBAA00}" destId="{5EC5FB2D-D16B-43BB-B4DC-02435FEC417D}" srcOrd="2" destOrd="0" presId="urn:microsoft.com/office/officeart/2005/8/layout/chevron1"/>
    <dgm:cxn modelId="{FE5CAE55-CE90-44CC-91AC-2EF3D43B1106}" type="presParOf" srcId="{49EE3FD1-857C-46FB-9492-A26B8BDBAA00}" destId="{94D075B4-0BB2-4C3B-9E0B-7139C6FB31EA}" srcOrd="3" destOrd="0" presId="urn:microsoft.com/office/officeart/2005/8/layout/chevron1"/>
    <dgm:cxn modelId="{BE40B42C-E502-4C02-87F6-F7EBED20A75A}" type="presParOf" srcId="{49EE3FD1-857C-46FB-9492-A26B8BDBAA00}" destId="{895A72A3-3584-4F6F-8C62-644119AD399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032EB9-E53B-46EB-A14A-2CF6D0ECBF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374228-F54F-4484-A3F6-C273916954A2}">
      <dgm:prSet phldrT="[Text]" custT="1"/>
      <dgm:spPr>
        <a:solidFill>
          <a:srgbClr val="FFD966">
            <a:alpha val="30196"/>
          </a:srgbClr>
        </a:solidFill>
      </dgm:spPr>
      <dgm:t>
        <a:bodyPr/>
        <a:lstStyle/>
        <a:p>
          <a:r>
            <a:rPr lang="en-US" sz="24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Data Preparation</a:t>
          </a:r>
        </a:p>
      </dgm:t>
    </dgm:pt>
    <dgm:pt modelId="{39A3778C-50C8-4409-9C0F-8A5B68C3B861}" type="parTrans" cxnId="{D0C1D816-0AF8-433E-A90B-E864E566E2A1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3453A8C1-6B57-4EA1-82AB-114574428B1D}" type="sibTrans" cxnId="{D0C1D816-0AF8-433E-A90B-E864E566E2A1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9FC33A82-25C0-4D3E-AEAB-6C89FDE3ED0E}">
      <dgm:prSet phldrT="[Text]" custT="1"/>
      <dgm:spPr>
        <a:solidFill>
          <a:srgbClr val="BC8F00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Crowd Analysis</a:t>
          </a:r>
        </a:p>
      </dgm:t>
    </dgm:pt>
    <dgm:pt modelId="{8DCD6BEB-F6F9-4DD1-B462-F0845E2E0344}" type="parTrans" cxnId="{E78FC5EF-D7DE-44BC-9B35-88254B7A99F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B46EFEA2-89F3-46F9-B368-0DC58673E3A4}" type="sibTrans" cxnId="{E78FC5EF-D7DE-44BC-9B35-88254B7A99F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C9A0604E-DDD3-4455-90FC-479946DD295F}">
      <dgm:prSet phldrT="[Text]" custT="1"/>
      <dgm:spPr>
        <a:solidFill>
          <a:srgbClr val="404040">
            <a:alpha val="30196"/>
          </a:srgbClr>
        </a:solidFill>
      </dgm:spPr>
      <dgm:t>
        <a:bodyPr/>
        <a:lstStyle/>
        <a:p>
          <a:r>
            <a:rPr lang="en-US" sz="24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Network Analysis</a:t>
          </a:r>
        </a:p>
      </dgm:t>
    </dgm:pt>
    <dgm:pt modelId="{9ECE6D72-A2B0-4BF0-877C-E8C4E9248CE8}" type="parTrans" cxnId="{329B7BA0-F588-486A-B391-38F1C56B7B3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F190650D-90A8-4600-A853-CE31A4DB3F44}" type="sibTrans" cxnId="{329B7BA0-F588-486A-B391-38F1C56B7B3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49EE3FD1-857C-46FB-9492-A26B8BDBAA00}" type="pres">
      <dgm:prSet presAssocID="{B5032EB9-E53B-46EB-A14A-2CF6D0ECBF26}" presName="Name0" presStyleCnt="0">
        <dgm:presLayoutVars>
          <dgm:dir/>
          <dgm:animLvl val="lvl"/>
          <dgm:resizeHandles val="exact"/>
        </dgm:presLayoutVars>
      </dgm:prSet>
      <dgm:spPr/>
    </dgm:pt>
    <dgm:pt modelId="{87B64B9B-536C-494E-B262-9E9D89144FCA}" type="pres">
      <dgm:prSet presAssocID="{F8374228-F54F-4484-A3F6-C273916954A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20059F-08DB-4E9B-99B8-EA4839DD2EB1}" type="pres">
      <dgm:prSet presAssocID="{3453A8C1-6B57-4EA1-82AB-114574428B1D}" presName="parTxOnlySpace" presStyleCnt="0"/>
      <dgm:spPr/>
    </dgm:pt>
    <dgm:pt modelId="{5EC5FB2D-D16B-43BB-B4DC-02435FEC417D}" type="pres">
      <dgm:prSet presAssocID="{9FC33A82-25C0-4D3E-AEAB-6C89FDE3ED0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4D075B4-0BB2-4C3B-9E0B-7139C6FB31EA}" type="pres">
      <dgm:prSet presAssocID="{B46EFEA2-89F3-46F9-B368-0DC58673E3A4}" presName="parTxOnlySpace" presStyleCnt="0"/>
      <dgm:spPr/>
    </dgm:pt>
    <dgm:pt modelId="{895A72A3-3584-4F6F-8C62-644119AD399A}" type="pres">
      <dgm:prSet presAssocID="{C9A0604E-DDD3-4455-90FC-479946DD295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DA24D04-BA7B-4130-9C35-08951361462A}" type="presOf" srcId="{B5032EB9-E53B-46EB-A14A-2CF6D0ECBF26}" destId="{49EE3FD1-857C-46FB-9492-A26B8BDBAA00}" srcOrd="0" destOrd="0" presId="urn:microsoft.com/office/officeart/2005/8/layout/chevron1"/>
    <dgm:cxn modelId="{FA1DEA10-DBD2-4526-9317-3C8982361C0A}" type="presOf" srcId="{F8374228-F54F-4484-A3F6-C273916954A2}" destId="{87B64B9B-536C-494E-B262-9E9D89144FCA}" srcOrd="0" destOrd="0" presId="urn:microsoft.com/office/officeart/2005/8/layout/chevron1"/>
    <dgm:cxn modelId="{D0C1D816-0AF8-433E-A90B-E864E566E2A1}" srcId="{B5032EB9-E53B-46EB-A14A-2CF6D0ECBF26}" destId="{F8374228-F54F-4484-A3F6-C273916954A2}" srcOrd="0" destOrd="0" parTransId="{39A3778C-50C8-4409-9C0F-8A5B68C3B861}" sibTransId="{3453A8C1-6B57-4EA1-82AB-114574428B1D}"/>
    <dgm:cxn modelId="{EA423F7A-2753-4653-BFEA-5F353ACC9BAB}" type="presOf" srcId="{C9A0604E-DDD3-4455-90FC-479946DD295F}" destId="{895A72A3-3584-4F6F-8C62-644119AD399A}" srcOrd="0" destOrd="0" presId="urn:microsoft.com/office/officeart/2005/8/layout/chevron1"/>
    <dgm:cxn modelId="{329B7BA0-F588-486A-B391-38F1C56B7B3C}" srcId="{B5032EB9-E53B-46EB-A14A-2CF6D0ECBF26}" destId="{C9A0604E-DDD3-4455-90FC-479946DD295F}" srcOrd="2" destOrd="0" parTransId="{9ECE6D72-A2B0-4BF0-877C-E8C4E9248CE8}" sibTransId="{F190650D-90A8-4600-A853-CE31A4DB3F44}"/>
    <dgm:cxn modelId="{918194CB-720F-4262-8E95-5EE2F5FD9736}" type="presOf" srcId="{9FC33A82-25C0-4D3E-AEAB-6C89FDE3ED0E}" destId="{5EC5FB2D-D16B-43BB-B4DC-02435FEC417D}" srcOrd="0" destOrd="0" presId="urn:microsoft.com/office/officeart/2005/8/layout/chevron1"/>
    <dgm:cxn modelId="{E78FC5EF-D7DE-44BC-9B35-88254B7A99FC}" srcId="{B5032EB9-E53B-46EB-A14A-2CF6D0ECBF26}" destId="{9FC33A82-25C0-4D3E-AEAB-6C89FDE3ED0E}" srcOrd="1" destOrd="0" parTransId="{8DCD6BEB-F6F9-4DD1-B462-F0845E2E0344}" sibTransId="{B46EFEA2-89F3-46F9-B368-0DC58673E3A4}"/>
    <dgm:cxn modelId="{07188C97-B1C0-420C-AC2A-C6D3C11F4F1D}" type="presParOf" srcId="{49EE3FD1-857C-46FB-9492-A26B8BDBAA00}" destId="{87B64B9B-536C-494E-B262-9E9D89144FCA}" srcOrd="0" destOrd="0" presId="urn:microsoft.com/office/officeart/2005/8/layout/chevron1"/>
    <dgm:cxn modelId="{19FCDAA7-4F84-435F-878B-FC315ACD7E1C}" type="presParOf" srcId="{49EE3FD1-857C-46FB-9492-A26B8BDBAA00}" destId="{1120059F-08DB-4E9B-99B8-EA4839DD2EB1}" srcOrd="1" destOrd="0" presId="urn:microsoft.com/office/officeart/2005/8/layout/chevron1"/>
    <dgm:cxn modelId="{1FCE4302-4A47-4840-B229-29523E25BD2A}" type="presParOf" srcId="{49EE3FD1-857C-46FB-9492-A26B8BDBAA00}" destId="{5EC5FB2D-D16B-43BB-B4DC-02435FEC417D}" srcOrd="2" destOrd="0" presId="urn:microsoft.com/office/officeart/2005/8/layout/chevron1"/>
    <dgm:cxn modelId="{FE5CAE55-CE90-44CC-91AC-2EF3D43B1106}" type="presParOf" srcId="{49EE3FD1-857C-46FB-9492-A26B8BDBAA00}" destId="{94D075B4-0BB2-4C3B-9E0B-7139C6FB31EA}" srcOrd="3" destOrd="0" presId="urn:microsoft.com/office/officeart/2005/8/layout/chevron1"/>
    <dgm:cxn modelId="{BE40B42C-E502-4C02-87F6-F7EBED20A75A}" type="presParOf" srcId="{49EE3FD1-857C-46FB-9492-A26B8BDBAA00}" destId="{895A72A3-3584-4F6F-8C62-644119AD399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032EB9-E53B-46EB-A14A-2CF6D0ECBF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374228-F54F-4484-A3F6-C273916954A2}">
      <dgm:prSet phldrT="[Text]" custT="1"/>
      <dgm:spPr>
        <a:solidFill>
          <a:srgbClr val="FFD966">
            <a:alpha val="30196"/>
          </a:srgbClr>
        </a:solidFill>
      </dgm:spPr>
      <dgm:t>
        <a:bodyPr/>
        <a:lstStyle/>
        <a:p>
          <a:r>
            <a:rPr lang="en-US" sz="24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Data Preparation</a:t>
          </a:r>
        </a:p>
      </dgm:t>
    </dgm:pt>
    <dgm:pt modelId="{39A3778C-50C8-4409-9C0F-8A5B68C3B861}" type="parTrans" cxnId="{D0C1D816-0AF8-433E-A90B-E864E566E2A1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3453A8C1-6B57-4EA1-82AB-114574428B1D}" type="sibTrans" cxnId="{D0C1D816-0AF8-433E-A90B-E864E566E2A1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9FC33A82-25C0-4D3E-AEAB-6C89FDE3ED0E}">
      <dgm:prSet phldrT="[Text]" custT="1"/>
      <dgm:spPr>
        <a:solidFill>
          <a:srgbClr val="BC8F00">
            <a:alpha val="30196"/>
          </a:srgbClr>
        </a:solidFill>
      </dgm:spPr>
      <dgm:t>
        <a:bodyPr/>
        <a:lstStyle/>
        <a:p>
          <a:r>
            <a:rPr lang="en-US" sz="24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Crowd Analysis</a:t>
          </a:r>
        </a:p>
      </dgm:t>
    </dgm:pt>
    <dgm:pt modelId="{8DCD6BEB-F6F9-4DD1-B462-F0845E2E0344}" type="parTrans" cxnId="{E78FC5EF-D7DE-44BC-9B35-88254B7A99F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B46EFEA2-89F3-46F9-B368-0DC58673E3A4}" type="sibTrans" cxnId="{E78FC5EF-D7DE-44BC-9B35-88254B7A99F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C9A0604E-DDD3-4455-90FC-479946DD295F}">
      <dgm:prSet phldrT="[Text]" custT="1"/>
      <dgm:spPr>
        <a:solidFill>
          <a:srgbClr val="404040"/>
        </a:solidFill>
      </dgm:spPr>
      <dgm:t>
        <a:bodyPr/>
        <a:lstStyle/>
        <a:p>
          <a:r>
            <a: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rPr>
            <a:t>Network Analysis</a:t>
          </a:r>
        </a:p>
      </dgm:t>
    </dgm:pt>
    <dgm:pt modelId="{9ECE6D72-A2B0-4BF0-877C-E8C4E9248CE8}" type="parTrans" cxnId="{329B7BA0-F588-486A-B391-38F1C56B7B3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F190650D-90A8-4600-A853-CE31A4DB3F44}" type="sibTrans" cxnId="{329B7BA0-F588-486A-B391-38F1C56B7B3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49EE3FD1-857C-46FB-9492-A26B8BDBAA00}" type="pres">
      <dgm:prSet presAssocID="{B5032EB9-E53B-46EB-A14A-2CF6D0ECBF26}" presName="Name0" presStyleCnt="0">
        <dgm:presLayoutVars>
          <dgm:dir/>
          <dgm:animLvl val="lvl"/>
          <dgm:resizeHandles val="exact"/>
        </dgm:presLayoutVars>
      </dgm:prSet>
      <dgm:spPr/>
    </dgm:pt>
    <dgm:pt modelId="{87B64B9B-536C-494E-B262-9E9D89144FCA}" type="pres">
      <dgm:prSet presAssocID="{F8374228-F54F-4484-A3F6-C273916954A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20059F-08DB-4E9B-99B8-EA4839DD2EB1}" type="pres">
      <dgm:prSet presAssocID="{3453A8C1-6B57-4EA1-82AB-114574428B1D}" presName="parTxOnlySpace" presStyleCnt="0"/>
      <dgm:spPr/>
    </dgm:pt>
    <dgm:pt modelId="{5EC5FB2D-D16B-43BB-B4DC-02435FEC417D}" type="pres">
      <dgm:prSet presAssocID="{9FC33A82-25C0-4D3E-AEAB-6C89FDE3ED0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4D075B4-0BB2-4C3B-9E0B-7139C6FB31EA}" type="pres">
      <dgm:prSet presAssocID="{B46EFEA2-89F3-46F9-B368-0DC58673E3A4}" presName="parTxOnlySpace" presStyleCnt="0"/>
      <dgm:spPr/>
    </dgm:pt>
    <dgm:pt modelId="{895A72A3-3584-4F6F-8C62-644119AD399A}" type="pres">
      <dgm:prSet presAssocID="{C9A0604E-DDD3-4455-90FC-479946DD295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DA24D04-BA7B-4130-9C35-08951361462A}" type="presOf" srcId="{B5032EB9-E53B-46EB-A14A-2CF6D0ECBF26}" destId="{49EE3FD1-857C-46FB-9492-A26B8BDBAA00}" srcOrd="0" destOrd="0" presId="urn:microsoft.com/office/officeart/2005/8/layout/chevron1"/>
    <dgm:cxn modelId="{FA1DEA10-DBD2-4526-9317-3C8982361C0A}" type="presOf" srcId="{F8374228-F54F-4484-A3F6-C273916954A2}" destId="{87B64B9B-536C-494E-B262-9E9D89144FCA}" srcOrd="0" destOrd="0" presId="urn:microsoft.com/office/officeart/2005/8/layout/chevron1"/>
    <dgm:cxn modelId="{D0C1D816-0AF8-433E-A90B-E864E566E2A1}" srcId="{B5032EB9-E53B-46EB-A14A-2CF6D0ECBF26}" destId="{F8374228-F54F-4484-A3F6-C273916954A2}" srcOrd="0" destOrd="0" parTransId="{39A3778C-50C8-4409-9C0F-8A5B68C3B861}" sibTransId="{3453A8C1-6B57-4EA1-82AB-114574428B1D}"/>
    <dgm:cxn modelId="{EA423F7A-2753-4653-BFEA-5F353ACC9BAB}" type="presOf" srcId="{C9A0604E-DDD3-4455-90FC-479946DD295F}" destId="{895A72A3-3584-4F6F-8C62-644119AD399A}" srcOrd="0" destOrd="0" presId="urn:microsoft.com/office/officeart/2005/8/layout/chevron1"/>
    <dgm:cxn modelId="{329B7BA0-F588-486A-B391-38F1C56B7B3C}" srcId="{B5032EB9-E53B-46EB-A14A-2CF6D0ECBF26}" destId="{C9A0604E-DDD3-4455-90FC-479946DD295F}" srcOrd="2" destOrd="0" parTransId="{9ECE6D72-A2B0-4BF0-877C-E8C4E9248CE8}" sibTransId="{F190650D-90A8-4600-A853-CE31A4DB3F44}"/>
    <dgm:cxn modelId="{918194CB-720F-4262-8E95-5EE2F5FD9736}" type="presOf" srcId="{9FC33A82-25C0-4D3E-AEAB-6C89FDE3ED0E}" destId="{5EC5FB2D-D16B-43BB-B4DC-02435FEC417D}" srcOrd="0" destOrd="0" presId="urn:microsoft.com/office/officeart/2005/8/layout/chevron1"/>
    <dgm:cxn modelId="{E78FC5EF-D7DE-44BC-9B35-88254B7A99FC}" srcId="{B5032EB9-E53B-46EB-A14A-2CF6D0ECBF26}" destId="{9FC33A82-25C0-4D3E-AEAB-6C89FDE3ED0E}" srcOrd="1" destOrd="0" parTransId="{8DCD6BEB-F6F9-4DD1-B462-F0845E2E0344}" sibTransId="{B46EFEA2-89F3-46F9-B368-0DC58673E3A4}"/>
    <dgm:cxn modelId="{07188C97-B1C0-420C-AC2A-C6D3C11F4F1D}" type="presParOf" srcId="{49EE3FD1-857C-46FB-9492-A26B8BDBAA00}" destId="{87B64B9B-536C-494E-B262-9E9D89144FCA}" srcOrd="0" destOrd="0" presId="urn:microsoft.com/office/officeart/2005/8/layout/chevron1"/>
    <dgm:cxn modelId="{19FCDAA7-4F84-435F-878B-FC315ACD7E1C}" type="presParOf" srcId="{49EE3FD1-857C-46FB-9492-A26B8BDBAA00}" destId="{1120059F-08DB-4E9B-99B8-EA4839DD2EB1}" srcOrd="1" destOrd="0" presId="urn:microsoft.com/office/officeart/2005/8/layout/chevron1"/>
    <dgm:cxn modelId="{1FCE4302-4A47-4840-B229-29523E25BD2A}" type="presParOf" srcId="{49EE3FD1-857C-46FB-9492-A26B8BDBAA00}" destId="{5EC5FB2D-D16B-43BB-B4DC-02435FEC417D}" srcOrd="2" destOrd="0" presId="urn:microsoft.com/office/officeart/2005/8/layout/chevron1"/>
    <dgm:cxn modelId="{FE5CAE55-CE90-44CC-91AC-2EF3D43B1106}" type="presParOf" srcId="{49EE3FD1-857C-46FB-9492-A26B8BDBAA00}" destId="{94D075B4-0BB2-4C3B-9E0B-7139C6FB31EA}" srcOrd="3" destOrd="0" presId="urn:microsoft.com/office/officeart/2005/8/layout/chevron1"/>
    <dgm:cxn modelId="{BE40B42C-E502-4C02-87F6-F7EBED20A75A}" type="presParOf" srcId="{49EE3FD1-857C-46FB-9492-A26B8BDBAA00}" destId="{895A72A3-3584-4F6F-8C62-644119AD399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032EB9-E53B-46EB-A14A-2CF6D0ECBF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374228-F54F-4484-A3F6-C273916954A2}">
      <dgm:prSet phldrT="[Text]" custT="1"/>
      <dgm:spPr>
        <a:solidFill>
          <a:srgbClr val="FFD966">
            <a:alpha val="30196"/>
          </a:srgbClr>
        </a:solidFill>
      </dgm:spPr>
      <dgm:t>
        <a:bodyPr/>
        <a:lstStyle/>
        <a:p>
          <a:r>
            <a:rPr lang="en-US" sz="24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Data Preparation</a:t>
          </a:r>
        </a:p>
      </dgm:t>
    </dgm:pt>
    <dgm:pt modelId="{39A3778C-50C8-4409-9C0F-8A5B68C3B861}" type="parTrans" cxnId="{D0C1D816-0AF8-433E-A90B-E864E566E2A1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3453A8C1-6B57-4EA1-82AB-114574428B1D}" type="sibTrans" cxnId="{D0C1D816-0AF8-433E-A90B-E864E566E2A1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9FC33A82-25C0-4D3E-AEAB-6C89FDE3ED0E}">
      <dgm:prSet phldrT="[Text]" custT="1"/>
      <dgm:spPr>
        <a:solidFill>
          <a:srgbClr val="BC8F00">
            <a:alpha val="30196"/>
          </a:srgbClr>
        </a:solidFill>
      </dgm:spPr>
      <dgm:t>
        <a:bodyPr/>
        <a:lstStyle/>
        <a:p>
          <a:r>
            <a:rPr lang="en-US" sz="24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Crowd Analysis</a:t>
          </a:r>
        </a:p>
      </dgm:t>
    </dgm:pt>
    <dgm:pt modelId="{8DCD6BEB-F6F9-4DD1-B462-F0845E2E0344}" type="parTrans" cxnId="{E78FC5EF-D7DE-44BC-9B35-88254B7A99F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B46EFEA2-89F3-46F9-B368-0DC58673E3A4}" type="sibTrans" cxnId="{E78FC5EF-D7DE-44BC-9B35-88254B7A99F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C9A0604E-DDD3-4455-90FC-479946DD295F}">
      <dgm:prSet phldrT="[Text]" custT="1"/>
      <dgm:spPr>
        <a:solidFill>
          <a:srgbClr val="404040"/>
        </a:solidFill>
      </dgm:spPr>
      <dgm:t>
        <a:bodyPr/>
        <a:lstStyle/>
        <a:p>
          <a:r>
            <a: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rPr>
            <a:t>Network Analysis</a:t>
          </a:r>
        </a:p>
      </dgm:t>
    </dgm:pt>
    <dgm:pt modelId="{9ECE6D72-A2B0-4BF0-877C-E8C4E9248CE8}" type="parTrans" cxnId="{329B7BA0-F588-486A-B391-38F1C56B7B3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F190650D-90A8-4600-A853-CE31A4DB3F44}" type="sibTrans" cxnId="{329B7BA0-F588-486A-B391-38F1C56B7B3C}">
      <dgm:prSet/>
      <dgm:spPr/>
      <dgm:t>
        <a:bodyPr/>
        <a:lstStyle/>
        <a:p>
          <a:endParaRPr lang="en-US" sz="1200">
            <a:solidFill>
              <a:schemeClr val="bg1">
                <a:lumMod val="65000"/>
              </a:schemeClr>
            </a:solidFill>
          </a:endParaRPr>
        </a:p>
      </dgm:t>
    </dgm:pt>
    <dgm:pt modelId="{49EE3FD1-857C-46FB-9492-A26B8BDBAA00}" type="pres">
      <dgm:prSet presAssocID="{B5032EB9-E53B-46EB-A14A-2CF6D0ECBF26}" presName="Name0" presStyleCnt="0">
        <dgm:presLayoutVars>
          <dgm:dir/>
          <dgm:animLvl val="lvl"/>
          <dgm:resizeHandles val="exact"/>
        </dgm:presLayoutVars>
      </dgm:prSet>
      <dgm:spPr/>
    </dgm:pt>
    <dgm:pt modelId="{87B64B9B-536C-494E-B262-9E9D89144FCA}" type="pres">
      <dgm:prSet presAssocID="{F8374228-F54F-4484-A3F6-C273916954A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20059F-08DB-4E9B-99B8-EA4839DD2EB1}" type="pres">
      <dgm:prSet presAssocID="{3453A8C1-6B57-4EA1-82AB-114574428B1D}" presName="parTxOnlySpace" presStyleCnt="0"/>
      <dgm:spPr/>
    </dgm:pt>
    <dgm:pt modelId="{5EC5FB2D-D16B-43BB-B4DC-02435FEC417D}" type="pres">
      <dgm:prSet presAssocID="{9FC33A82-25C0-4D3E-AEAB-6C89FDE3ED0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4D075B4-0BB2-4C3B-9E0B-7139C6FB31EA}" type="pres">
      <dgm:prSet presAssocID="{B46EFEA2-89F3-46F9-B368-0DC58673E3A4}" presName="parTxOnlySpace" presStyleCnt="0"/>
      <dgm:spPr/>
    </dgm:pt>
    <dgm:pt modelId="{895A72A3-3584-4F6F-8C62-644119AD399A}" type="pres">
      <dgm:prSet presAssocID="{C9A0604E-DDD3-4455-90FC-479946DD295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DA24D04-BA7B-4130-9C35-08951361462A}" type="presOf" srcId="{B5032EB9-E53B-46EB-A14A-2CF6D0ECBF26}" destId="{49EE3FD1-857C-46FB-9492-A26B8BDBAA00}" srcOrd="0" destOrd="0" presId="urn:microsoft.com/office/officeart/2005/8/layout/chevron1"/>
    <dgm:cxn modelId="{FA1DEA10-DBD2-4526-9317-3C8982361C0A}" type="presOf" srcId="{F8374228-F54F-4484-A3F6-C273916954A2}" destId="{87B64B9B-536C-494E-B262-9E9D89144FCA}" srcOrd="0" destOrd="0" presId="urn:microsoft.com/office/officeart/2005/8/layout/chevron1"/>
    <dgm:cxn modelId="{D0C1D816-0AF8-433E-A90B-E864E566E2A1}" srcId="{B5032EB9-E53B-46EB-A14A-2CF6D0ECBF26}" destId="{F8374228-F54F-4484-A3F6-C273916954A2}" srcOrd="0" destOrd="0" parTransId="{39A3778C-50C8-4409-9C0F-8A5B68C3B861}" sibTransId="{3453A8C1-6B57-4EA1-82AB-114574428B1D}"/>
    <dgm:cxn modelId="{EA423F7A-2753-4653-BFEA-5F353ACC9BAB}" type="presOf" srcId="{C9A0604E-DDD3-4455-90FC-479946DD295F}" destId="{895A72A3-3584-4F6F-8C62-644119AD399A}" srcOrd="0" destOrd="0" presId="urn:microsoft.com/office/officeart/2005/8/layout/chevron1"/>
    <dgm:cxn modelId="{329B7BA0-F588-486A-B391-38F1C56B7B3C}" srcId="{B5032EB9-E53B-46EB-A14A-2CF6D0ECBF26}" destId="{C9A0604E-DDD3-4455-90FC-479946DD295F}" srcOrd="2" destOrd="0" parTransId="{9ECE6D72-A2B0-4BF0-877C-E8C4E9248CE8}" sibTransId="{F190650D-90A8-4600-A853-CE31A4DB3F44}"/>
    <dgm:cxn modelId="{918194CB-720F-4262-8E95-5EE2F5FD9736}" type="presOf" srcId="{9FC33A82-25C0-4D3E-AEAB-6C89FDE3ED0E}" destId="{5EC5FB2D-D16B-43BB-B4DC-02435FEC417D}" srcOrd="0" destOrd="0" presId="urn:microsoft.com/office/officeart/2005/8/layout/chevron1"/>
    <dgm:cxn modelId="{E78FC5EF-D7DE-44BC-9B35-88254B7A99FC}" srcId="{B5032EB9-E53B-46EB-A14A-2CF6D0ECBF26}" destId="{9FC33A82-25C0-4D3E-AEAB-6C89FDE3ED0E}" srcOrd="1" destOrd="0" parTransId="{8DCD6BEB-F6F9-4DD1-B462-F0845E2E0344}" sibTransId="{B46EFEA2-89F3-46F9-B368-0DC58673E3A4}"/>
    <dgm:cxn modelId="{07188C97-B1C0-420C-AC2A-C6D3C11F4F1D}" type="presParOf" srcId="{49EE3FD1-857C-46FB-9492-A26B8BDBAA00}" destId="{87B64B9B-536C-494E-B262-9E9D89144FCA}" srcOrd="0" destOrd="0" presId="urn:microsoft.com/office/officeart/2005/8/layout/chevron1"/>
    <dgm:cxn modelId="{19FCDAA7-4F84-435F-878B-FC315ACD7E1C}" type="presParOf" srcId="{49EE3FD1-857C-46FB-9492-A26B8BDBAA00}" destId="{1120059F-08DB-4E9B-99B8-EA4839DD2EB1}" srcOrd="1" destOrd="0" presId="urn:microsoft.com/office/officeart/2005/8/layout/chevron1"/>
    <dgm:cxn modelId="{1FCE4302-4A47-4840-B229-29523E25BD2A}" type="presParOf" srcId="{49EE3FD1-857C-46FB-9492-A26B8BDBAA00}" destId="{5EC5FB2D-D16B-43BB-B4DC-02435FEC417D}" srcOrd="2" destOrd="0" presId="urn:microsoft.com/office/officeart/2005/8/layout/chevron1"/>
    <dgm:cxn modelId="{FE5CAE55-CE90-44CC-91AC-2EF3D43B1106}" type="presParOf" srcId="{49EE3FD1-857C-46FB-9492-A26B8BDBAA00}" destId="{94D075B4-0BB2-4C3B-9E0B-7139C6FB31EA}" srcOrd="3" destOrd="0" presId="urn:microsoft.com/office/officeart/2005/8/layout/chevron1"/>
    <dgm:cxn modelId="{BE40B42C-E502-4C02-87F6-F7EBED20A75A}" type="presParOf" srcId="{49EE3FD1-857C-46FB-9492-A26B8BDBAA00}" destId="{895A72A3-3584-4F6F-8C62-644119AD399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64B9B-536C-494E-B262-9E9D89144FCA}">
      <dsp:nvSpPr>
        <dsp:cNvPr id="0" name=""/>
        <dsp:cNvSpPr/>
      </dsp:nvSpPr>
      <dsp:spPr>
        <a:xfrm>
          <a:off x="3161" y="0"/>
          <a:ext cx="3852133" cy="750006"/>
        </a:xfrm>
        <a:prstGeom prst="chevron">
          <a:avLst/>
        </a:prstGeom>
        <a:solidFill>
          <a:srgbClr val="FFD966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Data Preparation</a:t>
          </a:r>
        </a:p>
      </dsp:txBody>
      <dsp:txXfrm>
        <a:off x="378164" y="0"/>
        <a:ext cx="3102127" cy="750006"/>
      </dsp:txXfrm>
    </dsp:sp>
    <dsp:sp modelId="{5EC5FB2D-D16B-43BB-B4DC-02435FEC417D}">
      <dsp:nvSpPr>
        <dsp:cNvPr id="0" name=""/>
        <dsp:cNvSpPr/>
      </dsp:nvSpPr>
      <dsp:spPr>
        <a:xfrm>
          <a:off x="3470082" y="0"/>
          <a:ext cx="3852133" cy="750006"/>
        </a:xfrm>
        <a:prstGeom prst="chevron">
          <a:avLst/>
        </a:prstGeom>
        <a:solidFill>
          <a:srgbClr val="BC8F00">
            <a:alpha val="30196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Crowd Analysis</a:t>
          </a:r>
        </a:p>
      </dsp:txBody>
      <dsp:txXfrm>
        <a:off x="3845085" y="0"/>
        <a:ext cx="3102127" cy="750006"/>
      </dsp:txXfrm>
    </dsp:sp>
    <dsp:sp modelId="{895A72A3-3584-4F6F-8C62-644119AD399A}">
      <dsp:nvSpPr>
        <dsp:cNvPr id="0" name=""/>
        <dsp:cNvSpPr/>
      </dsp:nvSpPr>
      <dsp:spPr>
        <a:xfrm>
          <a:off x="6937002" y="0"/>
          <a:ext cx="3852133" cy="750006"/>
        </a:xfrm>
        <a:prstGeom prst="chevron">
          <a:avLst/>
        </a:prstGeom>
        <a:solidFill>
          <a:srgbClr val="404040">
            <a:alpha val="30196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Network Analysis</a:t>
          </a:r>
        </a:p>
      </dsp:txBody>
      <dsp:txXfrm>
        <a:off x="7312005" y="0"/>
        <a:ext cx="3102127" cy="750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64B9B-536C-494E-B262-9E9D89144FCA}">
      <dsp:nvSpPr>
        <dsp:cNvPr id="0" name=""/>
        <dsp:cNvSpPr/>
      </dsp:nvSpPr>
      <dsp:spPr>
        <a:xfrm>
          <a:off x="3161" y="0"/>
          <a:ext cx="3852133" cy="750006"/>
        </a:xfrm>
        <a:prstGeom prst="chevron">
          <a:avLst/>
        </a:prstGeom>
        <a:solidFill>
          <a:srgbClr val="FFD966">
            <a:alpha val="30196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Data Preparation</a:t>
          </a:r>
        </a:p>
      </dsp:txBody>
      <dsp:txXfrm>
        <a:off x="378164" y="0"/>
        <a:ext cx="3102127" cy="750006"/>
      </dsp:txXfrm>
    </dsp:sp>
    <dsp:sp modelId="{5EC5FB2D-D16B-43BB-B4DC-02435FEC417D}">
      <dsp:nvSpPr>
        <dsp:cNvPr id="0" name=""/>
        <dsp:cNvSpPr/>
      </dsp:nvSpPr>
      <dsp:spPr>
        <a:xfrm>
          <a:off x="3470082" y="0"/>
          <a:ext cx="3852133" cy="750006"/>
        </a:xfrm>
        <a:prstGeom prst="chevron">
          <a:avLst/>
        </a:prstGeom>
        <a:solidFill>
          <a:srgbClr val="BC8F0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Crowd Analysis</a:t>
          </a:r>
        </a:p>
      </dsp:txBody>
      <dsp:txXfrm>
        <a:off x="3845085" y="0"/>
        <a:ext cx="3102127" cy="750006"/>
      </dsp:txXfrm>
    </dsp:sp>
    <dsp:sp modelId="{895A72A3-3584-4F6F-8C62-644119AD399A}">
      <dsp:nvSpPr>
        <dsp:cNvPr id="0" name=""/>
        <dsp:cNvSpPr/>
      </dsp:nvSpPr>
      <dsp:spPr>
        <a:xfrm>
          <a:off x="6937002" y="0"/>
          <a:ext cx="3852133" cy="750006"/>
        </a:xfrm>
        <a:prstGeom prst="chevron">
          <a:avLst/>
        </a:prstGeom>
        <a:solidFill>
          <a:srgbClr val="404040">
            <a:alpha val="30196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Network Analysis</a:t>
          </a:r>
        </a:p>
      </dsp:txBody>
      <dsp:txXfrm>
        <a:off x="7312005" y="0"/>
        <a:ext cx="3102127" cy="7500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64B9B-536C-494E-B262-9E9D89144FCA}">
      <dsp:nvSpPr>
        <dsp:cNvPr id="0" name=""/>
        <dsp:cNvSpPr/>
      </dsp:nvSpPr>
      <dsp:spPr>
        <a:xfrm>
          <a:off x="3161" y="0"/>
          <a:ext cx="3852133" cy="750006"/>
        </a:xfrm>
        <a:prstGeom prst="chevron">
          <a:avLst/>
        </a:prstGeom>
        <a:solidFill>
          <a:srgbClr val="FFD966">
            <a:alpha val="30196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Data Preparation</a:t>
          </a:r>
        </a:p>
      </dsp:txBody>
      <dsp:txXfrm>
        <a:off x="378164" y="0"/>
        <a:ext cx="3102127" cy="750006"/>
      </dsp:txXfrm>
    </dsp:sp>
    <dsp:sp modelId="{5EC5FB2D-D16B-43BB-B4DC-02435FEC417D}">
      <dsp:nvSpPr>
        <dsp:cNvPr id="0" name=""/>
        <dsp:cNvSpPr/>
      </dsp:nvSpPr>
      <dsp:spPr>
        <a:xfrm>
          <a:off x="3470082" y="0"/>
          <a:ext cx="3852133" cy="750006"/>
        </a:xfrm>
        <a:prstGeom prst="chevron">
          <a:avLst/>
        </a:prstGeom>
        <a:solidFill>
          <a:srgbClr val="BC8F00">
            <a:alpha val="30196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Crowd Analysis</a:t>
          </a:r>
        </a:p>
      </dsp:txBody>
      <dsp:txXfrm>
        <a:off x="3845085" y="0"/>
        <a:ext cx="3102127" cy="750006"/>
      </dsp:txXfrm>
    </dsp:sp>
    <dsp:sp modelId="{895A72A3-3584-4F6F-8C62-644119AD399A}">
      <dsp:nvSpPr>
        <dsp:cNvPr id="0" name=""/>
        <dsp:cNvSpPr/>
      </dsp:nvSpPr>
      <dsp:spPr>
        <a:xfrm>
          <a:off x="6937002" y="0"/>
          <a:ext cx="3852133" cy="750006"/>
        </a:xfrm>
        <a:prstGeom prst="chevron">
          <a:avLst/>
        </a:prstGeom>
        <a:solidFill>
          <a:srgbClr val="40404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rPr>
            <a:t>Network Analysis</a:t>
          </a:r>
        </a:p>
      </dsp:txBody>
      <dsp:txXfrm>
        <a:off x="7312005" y="0"/>
        <a:ext cx="3102127" cy="7500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64B9B-536C-494E-B262-9E9D89144FCA}">
      <dsp:nvSpPr>
        <dsp:cNvPr id="0" name=""/>
        <dsp:cNvSpPr/>
      </dsp:nvSpPr>
      <dsp:spPr>
        <a:xfrm>
          <a:off x="3161" y="0"/>
          <a:ext cx="3852133" cy="750006"/>
        </a:xfrm>
        <a:prstGeom prst="chevron">
          <a:avLst/>
        </a:prstGeom>
        <a:solidFill>
          <a:srgbClr val="FFD966">
            <a:alpha val="30196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Data Preparation</a:t>
          </a:r>
        </a:p>
      </dsp:txBody>
      <dsp:txXfrm>
        <a:off x="378164" y="0"/>
        <a:ext cx="3102127" cy="750006"/>
      </dsp:txXfrm>
    </dsp:sp>
    <dsp:sp modelId="{5EC5FB2D-D16B-43BB-B4DC-02435FEC417D}">
      <dsp:nvSpPr>
        <dsp:cNvPr id="0" name=""/>
        <dsp:cNvSpPr/>
      </dsp:nvSpPr>
      <dsp:spPr>
        <a:xfrm>
          <a:off x="3470082" y="0"/>
          <a:ext cx="3852133" cy="750006"/>
        </a:xfrm>
        <a:prstGeom prst="chevron">
          <a:avLst/>
        </a:prstGeom>
        <a:solidFill>
          <a:srgbClr val="BC8F00">
            <a:alpha val="30196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Crowd Analysis</a:t>
          </a:r>
        </a:p>
      </dsp:txBody>
      <dsp:txXfrm>
        <a:off x="3845085" y="0"/>
        <a:ext cx="3102127" cy="750006"/>
      </dsp:txXfrm>
    </dsp:sp>
    <dsp:sp modelId="{895A72A3-3584-4F6F-8C62-644119AD399A}">
      <dsp:nvSpPr>
        <dsp:cNvPr id="0" name=""/>
        <dsp:cNvSpPr/>
      </dsp:nvSpPr>
      <dsp:spPr>
        <a:xfrm>
          <a:off x="6937002" y="0"/>
          <a:ext cx="3852133" cy="750006"/>
        </a:xfrm>
        <a:prstGeom prst="chevron">
          <a:avLst/>
        </a:prstGeom>
        <a:solidFill>
          <a:srgbClr val="40404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rPr>
            <a:t>Network Analysis</a:t>
          </a:r>
        </a:p>
      </dsp:txBody>
      <dsp:txXfrm>
        <a:off x="7312005" y="0"/>
        <a:ext cx="3102127" cy="750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E2E87-E47F-4FC8-9280-EA608673B9C1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B7EA3-C36F-45C8-BF5B-D036AE43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2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0D3ED-A488-4DAF-9AE1-566948189C3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21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0D3ED-A488-4DAF-9AE1-566948189C31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3903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0D3ED-A488-4DAF-9AE1-566948189C3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278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the large number of observations in certain datasets, manipulating the data to fit into specific dimensions to be used in visualizations often takes a long time. This is particularly true when the data needed require merging and aggregating of multiple large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B7EA3-C36F-45C8-BF5B-D036AE43A1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4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78F228F-C252-49AC-B5AB-2A01A301A3F9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98B2A7A-EC0D-4B08-8589-0EBE6F8DA9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38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228F-C252-49AC-B5AB-2A01A301A3F9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2A7A-EC0D-4B08-8589-0EBE6F8DA9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58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228F-C252-49AC-B5AB-2A01A301A3F9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2A7A-EC0D-4B08-8589-0EBE6F8DA9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070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3C365A-A76A-449B-B407-B1CDEE2884CE}"/>
              </a:ext>
            </a:extLst>
          </p:cNvPr>
          <p:cNvSpPr/>
          <p:nvPr userDrawn="1"/>
        </p:nvSpPr>
        <p:spPr>
          <a:xfrm>
            <a:off x="11514336" y="0"/>
            <a:ext cx="67766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D0D1C8-172E-4BB4-9C0F-C9747550F13E}"/>
              </a:ext>
            </a:extLst>
          </p:cNvPr>
          <p:cNvSpPr/>
          <p:nvPr userDrawn="1"/>
        </p:nvSpPr>
        <p:spPr>
          <a:xfrm>
            <a:off x="11514338" y="0"/>
            <a:ext cx="677663" cy="2246050"/>
          </a:xfrm>
          <a:prstGeom prst="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93DDF7-A171-4097-847E-07A33CE6DFD7}"/>
              </a:ext>
            </a:extLst>
          </p:cNvPr>
          <p:cNvSpPr/>
          <p:nvPr userDrawn="1"/>
        </p:nvSpPr>
        <p:spPr>
          <a:xfrm>
            <a:off x="11514337" y="2246050"/>
            <a:ext cx="677663" cy="22460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DF5B3-150E-494C-AA22-B186290B3589}"/>
              </a:ext>
            </a:extLst>
          </p:cNvPr>
          <p:cNvSpPr/>
          <p:nvPr userDrawn="1"/>
        </p:nvSpPr>
        <p:spPr>
          <a:xfrm rot="10800000">
            <a:off x="-1" y="4611952"/>
            <a:ext cx="45719" cy="224604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7F3E9D-0E71-4C9B-962A-B34ACD24C28B}"/>
              </a:ext>
            </a:extLst>
          </p:cNvPr>
          <p:cNvSpPr/>
          <p:nvPr userDrawn="1"/>
        </p:nvSpPr>
        <p:spPr>
          <a:xfrm rot="10800000">
            <a:off x="0" y="2365905"/>
            <a:ext cx="45719" cy="22460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48734F-0C6F-4497-8765-54FDC1D67039}"/>
              </a:ext>
            </a:extLst>
          </p:cNvPr>
          <p:cNvSpPr/>
          <p:nvPr userDrawn="1"/>
        </p:nvSpPr>
        <p:spPr>
          <a:xfrm rot="16200000">
            <a:off x="-1158766" y="1160095"/>
            <a:ext cx="2365909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2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228F-C252-49AC-B5AB-2A01A301A3F9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2A7A-EC0D-4B08-8589-0EBE6F8DA92D}" type="slidenum">
              <a:rPr lang="en-SG" smtClean="0"/>
              <a:t>‹#›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2434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228F-C252-49AC-B5AB-2A01A301A3F9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2A7A-EC0D-4B08-8589-0EBE6F8DA9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758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228F-C252-49AC-B5AB-2A01A301A3F9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2A7A-EC0D-4B08-8589-0EBE6F8DA9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775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228F-C252-49AC-B5AB-2A01A301A3F9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2A7A-EC0D-4B08-8589-0EBE6F8DA9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352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228F-C252-49AC-B5AB-2A01A301A3F9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2A7A-EC0D-4B08-8589-0EBE6F8DA9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958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228F-C252-49AC-B5AB-2A01A301A3F9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2A7A-EC0D-4B08-8589-0EBE6F8DA9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7229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228F-C252-49AC-B5AB-2A01A301A3F9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2A7A-EC0D-4B08-8589-0EBE6F8DA9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712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78F228F-C252-49AC-B5AB-2A01A301A3F9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98B2A7A-EC0D-4B08-8589-0EBE6F8DA9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792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04">
            <a:extLst>
              <a:ext uri="{FF2B5EF4-FFF2-40B4-BE49-F238E27FC236}">
                <a16:creationId xmlns:a16="http://schemas.microsoft.com/office/drawing/2014/main" id="{64F97EC1-3569-4A79-9DB8-CC79407DF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12" name="Picture 11" descr="A large room&#10;&#10;Description automatically generated">
            <a:extLst>
              <a:ext uri="{FF2B5EF4-FFF2-40B4-BE49-F238E27FC236}">
                <a16:creationId xmlns:a16="http://schemas.microsoft.com/office/drawing/2014/main" id="{AE477C83-F44D-4D24-A4C3-138581E90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78"/>
          <a:stretch/>
        </p:blipFill>
        <p:spPr>
          <a:xfrm>
            <a:off x="899160" y="1"/>
            <a:ext cx="10393680" cy="6858000"/>
          </a:xfrm>
          <a:prstGeom prst="rect">
            <a:avLst/>
          </a:prstGeom>
        </p:spPr>
      </p:pic>
      <p:sp>
        <p:nvSpPr>
          <p:cNvPr id="115" name="Rectangle 106">
            <a:extLst>
              <a:ext uri="{FF2B5EF4-FFF2-40B4-BE49-F238E27FC236}">
                <a16:creationId xmlns:a16="http://schemas.microsoft.com/office/drawing/2014/main" id="{13E08444-43C3-4332-B02D-F2DBC8C1D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160" y="0"/>
            <a:ext cx="1039368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20A63-4A55-4658-8296-E0C03215B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344" y="3404013"/>
            <a:ext cx="10332000" cy="1937300"/>
          </a:xfrm>
          <a:solidFill>
            <a:srgbClr val="262626">
              <a:alpha val="80000"/>
            </a:srgbClr>
          </a:solidFill>
        </p:spPr>
        <p:txBody>
          <a:bodyPr tIns="365760" bIns="365760" anchor="ctr" anchorCtr="1">
            <a:normAutofit fontScale="90000"/>
          </a:bodyPr>
          <a:lstStyle/>
          <a:p>
            <a:pPr>
              <a:spcBef>
                <a:spcPts val="3000"/>
              </a:spcBef>
            </a:pPr>
            <a:r>
              <a:rPr lang="en-US" sz="53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en-US" sz="5300" b="1" dirty="0" err="1">
                <a:solidFill>
                  <a:srgbClr val="BC8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US" sz="53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n-US" sz="5300" b="1" dirty="0" err="1">
                <a:solidFill>
                  <a:srgbClr val="BC8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br>
              <a:rPr lang="en-US" sz="4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Movement and Proximity Visualization Tool Specially Designed for Conference Organizers </a:t>
            </a:r>
            <a:endParaRPr lang="en-SG" sz="4400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9B61E-9608-41A1-83AF-A058A133F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0680" y="5914416"/>
            <a:ext cx="4989511" cy="577823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Group 6: Heber Ng, Li Jing, </a:t>
            </a:r>
            <a:r>
              <a:rPr lang="en-US" sz="2000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Xie</a:t>
            </a:r>
            <a:r>
              <a:rPr lang="en-US" sz="20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Weiyi</a:t>
            </a:r>
            <a:endParaRPr lang="en-SG" sz="2000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6" name="Rectangle 108">
            <a:extLst>
              <a:ext uri="{FF2B5EF4-FFF2-40B4-BE49-F238E27FC236}">
                <a16:creationId xmlns:a16="http://schemas.microsoft.com/office/drawing/2014/main" id="{1649CBB0-90DE-4FBA-BD5A-F89B0887A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17" name="Rectangle 110">
            <a:extLst>
              <a:ext uri="{FF2B5EF4-FFF2-40B4-BE49-F238E27FC236}">
                <a16:creationId xmlns:a16="http://schemas.microsoft.com/office/drawing/2014/main" id="{F9857ADF-A4F4-4863-9814-4124B134B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D848F31-B9E9-4B45-86EB-66A7D70D4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129873" y="5397500"/>
            <a:ext cx="2550319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Image result for united states">
            <a:extLst>
              <a:ext uri="{FF2B5EF4-FFF2-40B4-BE49-F238E27FC236}">
                <a16:creationId xmlns:a16="http://schemas.microsoft.com/office/drawing/2014/main" id="{4777D5F7-54ED-496A-B229-31FDD745E5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717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0EE5-470E-4788-9673-AB124D1C2A8E}"/>
              </a:ext>
            </a:extLst>
          </p:cNvPr>
          <p:cNvSpPr txBox="1">
            <a:spLocks/>
          </p:cNvSpPr>
          <p:nvPr/>
        </p:nvSpPr>
        <p:spPr>
          <a:xfrm>
            <a:off x="992221" y="198492"/>
            <a:ext cx="9237462" cy="905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Design Framework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C77AB48-576A-4A18-904D-B920E65034A7}"/>
              </a:ext>
            </a:extLst>
          </p:cNvPr>
          <p:cNvGraphicFramePr/>
          <p:nvPr/>
        </p:nvGraphicFramePr>
        <p:xfrm>
          <a:off x="381739" y="1321985"/>
          <a:ext cx="10792298" cy="75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0692C03-52F7-4682-B6A1-BCB534C09008}"/>
              </a:ext>
            </a:extLst>
          </p:cNvPr>
          <p:cNvSpPr/>
          <p:nvPr/>
        </p:nvSpPr>
        <p:spPr>
          <a:xfrm>
            <a:off x="518808" y="2085991"/>
            <a:ext cx="10969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4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visualize crowd flow from area to area and relationship between functional areas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06F3A4-26F4-41C1-A808-3FEEA803250D}"/>
              </a:ext>
            </a:extLst>
          </p:cNvPr>
          <p:cNvSpPr/>
          <p:nvPr/>
        </p:nvSpPr>
        <p:spPr>
          <a:xfrm>
            <a:off x="381739" y="2966362"/>
            <a:ext cx="5199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sz="2400" b="1" i="1" dirty="0">
                <a:solidFill>
                  <a:srgbClr val="A88000"/>
                </a:solidFill>
                <a:latin typeface="Calibri" panose="020F0502020204030204"/>
              </a:rPr>
              <a:t>2. Chord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E2765A-9321-4BF2-B542-7DC89C60CD8E}"/>
              </a:ext>
            </a:extLst>
          </p:cNvPr>
          <p:cNvSpPr/>
          <p:nvPr/>
        </p:nvSpPr>
        <p:spPr>
          <a:xfrm>
            <a:off x="381739" y="3410982"/>
            <a:ext cx="4571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visualize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interrelationships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locations</a:t>
            </a:r>
            <a:endParaRPr 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99839-A173-4A03-A9FB-D80A8C4C00C5}"/>
              </a:ext>
            </a:extLst>
          </p:cNvPr>
          <p:cNvSpPr/>
          <p:nvPr/>
        </p:nvSpPr>
        <p:spPr>
          <a:xfrm>
            <a:off x="6096000" y="2966362"/>
            <a:ext cx="5199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sz="2400" b="1" i="1" dirty="0">
                <a:solidFill>
                  <a:srgbClr val="A88000"/>
                </a:solidFill>
                <a:latin typeface="Calibri" panose="020F0502020204030204"/>
              </a:rPr>
              <a:t>3. Sunburst Diagram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439B2-EBB0-46B5-9CD5-23213FA10705}"/>
              </a:ext>
            </a:extLst>
          </p:cNvPr>
          <p:cNvSpPr/>
          <p:nvPr/>
        </p:nvSpPr>
        <p:spPr>
          <a:xfrm>
            <a:off x="6095999" y="3410982"/>
            <a:ext cx="48985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visualize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paths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conference attendees</a:t>
            </a:r>
            <a:endParaRPr 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748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4138-2369-4B52-B42D-BB943F9082E7}"/>
              </a:ext>
            </a:extLst>
          </p:cNvPr>
          <p:cNvSpPr txBox="1">
            <a:spLocks/>
          </p:cNvSpPr>
          <p:nvPr/>
        </p:nvSpPr>
        <p:spPr>
          <a:xfrm>
            <a:off x="992221" y="198492"/>
            <a:ext cx="9237462" cy="905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Overview of Use Case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0935F-92FA-471A-8ACF-45D4F88E3E84}"/>
              </a:ext>
            </a:extLst>
          </p:cNvPr>
          <p:cNvSpPr txBox="1">
            <a:spLocks/>
          </p:cNvSpPr>
          <p:nvPr/>
        </p:nvSpPr>
        <p:spPr>
          <a:xfrm>
            <a:off x="348342" y="1413029"/>
            <a:ext cx="6477001" cy="5016953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ChinaVis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2019 Mini Challenge 1</a:t>
            </a:r>
          </a:p>
          <a:p>
            <a:pPr lvl="1" algn="just"/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Sensor Location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 sensor id, floor, x &amp; y coordinates</a:t>
            </a:r>
          </a:p>
          <a:p>
            <a:pPr lvl="1" algn="just"/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Sensor Log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 sensor id, attendee id, timestamp</a:t>
            </a:r>
          </a:p>
          <a:p>
            <a:pPr algn="just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CICSC Conference</a:t>
            </a:r>
          </a:p>
          <a:p>
            <a:pPr lvl="1" algn="just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3-day event</a:t>
            </a:r>
          </a:p>
          <a:p>
            <a:pPr lvl="1" algn="just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~ 5000 attendees</a:t>
            </a:r>
          </a:p>
          <a:p>
            <a:pPr lvl="1" algn="just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Event space consists of 2 floors</a:t>
            </a:r>
          </a:p>
          <a:p>
            <a:pPr lvl="1" algn="just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Event space covered by a network of sensors located in an interval of 8 meters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6B9708-D671-41C2-B1EC-DF664A098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78" y="1413029"/>
            <a:ext cx="4064888" cy="2298928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0E9A281-9521-45FE-8476-EAC87DC7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78" y="4232036"/>
            <a:ext cx="4064888" cy="22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02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rowd of people in a room&#10;&#10;Description automatically generated">
            <a:extLst>
              <a:ext uri="{FF2B5EF4-FFF2-40B4-BE49-F238E27FC236}">
                <a16:creationId xmlns:a16="http://schemas.microsoft.com/office/drawing/2014/main" id="{7ADA2C36-1D51-41EB-9B38-7BCB893BE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" y="0"/>
            <a:ext cx="1030514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20A63-4A55-4658-8296-E0C03215B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344" y="3501987"/>
            <a:ext cx="10332000" cy="1937300"/>
          </a:xfrm>
          <a:solidFill>
            <a:srgbClr val="262626">
              <a:alpha val="80000"/>
            </a:srgbClr>
          </a:solidFill>
        </p:spPr>
        <p:txBody>
          <a:bodyPr tIns="365760" bIns="365760" anchor="ctr" anchorCtr="1"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53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 Demo - </a:t>
            </a:r>
            <a:r>
              <a:rPr lang="en-US" sz="53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en-US" sz="5300" b="1" dirty="0" err="1">
                <a:solidFill>
                  <a:srgbClr val="BC8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US" sz="5300" b="1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n-US" sz="5300" b="1" dirty="0" err="1">
                <a:solidFill>
                  <a:srgbClr val="BC8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endParaRPr lang="en-SG" sz="4400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AutoShape 2" descr="Image result for united states">
            <a:extLst>
              <a:ext uri="{FF2B5EF4-FFF2-40B4-BE49-F238E27FC236}">
                <a16:creationId xmlns:a16="http://schemas.microsoft.com/office/drawing/2014/main" id="{4777D5F7-54ED-496A-B229-31FDD745E5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0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4138-2369-4B52-B42D-BB943F9082E7}"/>
              </a:ext>
            </a:extLst>
          </p:cNvPr>
          <p:cNvSpPr txBox="1">
            <a:spLocks/>
          </p:cNvSpPr>
          <p:nvPr/>
        </p:nvSpPr>
        <p:spPr>
          <a:xfrm>
            <a:off x="992221" y="198492"/>
            <a:ext cx="9237462" cy="905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Challenges &amp; Lessons Learnt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9FBEDA-4471-4754-8F53-9C055530016C}"/>
              </a:ext>
            </a:extLst>
          </p:cNvPr>
          <p:cNvSpPr txBox="1">
            <a:spLocks/>
          </p:cNvSpPr>
          <p:nvPr/>
        </p:nvSpPr>
        <p:spPr>
          <a:xfrm>
            <a:off x="838199" y="1845656"/>
            <a:ext cx="5072743" cy="458432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Choice of visualization tools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Sankey vs Sunburst Diagram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Slow data processing </a:t>
            </a:r>
          </a:p>
          <a:p>
            <a:pPr lvl="1" algn="just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Due to merging and aggregating of multiple large data frames</a:t>
            </a:r>
          </a:p>
          <a:p>
            <a:pPr lvl="1" algn="just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Optimized through introducing data preparation steps and storing as static data frames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2008F79-0701-4C4A-B15E-45D7E9680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60" y="1413029"/>
            <a:ext cx="2398690" cy="161636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07EB7DF-2E25-4F34-8C2F-B33667D10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66" y="1370130"/>
            <a:ext cx="1693835" cy="165926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A8B9DE6-8A1F-4C1D-A9B4-2E4CE7E13913}"/>
              </a:ext>
            </a:extLst>
          </p:cNvPr>
          <p:cNvSpPr/>
          <p:nvPr/>
        </p:nvSpPr>
        <p:spPr>
          <a:xfrm>
            <a:off x="8987479" y="1824206"/>
            <a:ext cx="672487" cy="7511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1E9DBB3-11EF-4311-9D03-E75F400F9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91889"/>
            <a:ext cx="2398689" cy="164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08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1B41-33F8-403D-BD5A-5049C786F8CD}"/>
              </a:ext>
            </a:extLst>
          </p:cNvPr>
          <p:cNvSpPr txBox="1">
            <a:spLocks/>
          </p:cNvSpPr>
          <p:nvPr/>
        </p:nvSpPr>
        <p:spPr>
          <a:xfrm>
            <a:off x="992221" y="198492"/>
            <a:ext cx="9237462" cy="905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Q&amp;A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 descr="A picture containing vector graphics, sushi&#10;&#10;Description automatically generated">
            <a:extLst>
              <a:ext uri="{FF2B5EF4-FFF2-40B4-BE49-F238E27FC236}">
                <a16:creationId xmlns:a16="http://schemas.microsoft.com/office/drawing/2014/main" id="{49AD5441-94C7-4865-8FC1-A9D5E5C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07" y="1458686"/>
            <a:ext cx="7928264" cy="44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87B4-BEA9-4C3E-9295-AB1CAC0CA0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2221" y="198492"/>
            <a:ext cx="9237462" cy="905479"/>
          </a:xfrm>
        </p:spPr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Content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5ACDF-F75D-4FD9-8B5B-7116DDCE2B26}"/>
              </a:ext>
            </a:extLst>
          </p:cNvPr>
          <p:cNvSpPr txBox="1"/>
          <p:nvPr/>
        </p:nvSpPr>
        <p:spPr>
          <a:xfrm>
            <a:off x="2156994" y="1480840"/>
            <a:ext cx="65348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 &amp; Motivation</a:t>
            </a:r>
          </a:p>
          <a:p>
            <a:pPr algn="just"/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  <a:p>
            <a:pPr algn="just"/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Tools &amp; Packages</a:t>
            </a:r>
          </a:p>
          <a:p>
            <a:pPr lvl="0" algn="just"/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Design Framework</a:t>
            </a:r>
          </a:p>
          <a:p>
            <a:pPr lvl="0" algn="just"/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App Demo using Use Case</a:t>
            </a:r>
          </a:p>
          <a:p>
            <a:pPr lvl="0" algn="just"/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 &amp; Lessons Learnt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6D064-B1BE-43F3-AB3C-2AA273F43E7E}"/>
              </a:ext>
            </a:extLst>
          </p:cNvPr>
          <p:cNvSpPr txBox="1"/>
          <p:nvPr/>
        </p:nvSpPr>
        <p:spPr>
          <a:xfrm>
            <a:off x="1443169" y="1377340"/>
            <a:ext cx="413657" cy="646331"/>
          </a:xfrm>
          <a:prstGeom prst="rect">
            <a:avLst/>
          </a:prstGeom>
          <a:solidFill>
            <a:srgbClr val="BC8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2D0B0-092D-4491-BFEA-93873B6478DC}"/>
              </a:ext>
            </a:extLst>
          </p:cNvPr>
          <p:cNvSpPr txBox="1"/>
          <p:nvPr/>
        </p:nvSpPr>
        <p:spPr>
          <a:xfrm>
            <a:off x="1443169" y="2235209"/>
            <a:ext cx="413657" cy="646331"/>
          </a:xfrm>
          <a:prstGeom prst="rect">
            <a:avLst/>
          </a:prstGeom>
          <a:solidFill>
            <a:srgbClr val="BC8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813EB-5AF2-43BA-8A4D-4175E609A727}"/>
              </a:ext>
            </a:extLst>
          </p:cNvPr>
          <p:cNvSpPr txBox="1"/>
          <p:nvPr/>
        </p:nvSpPr>
        <p:spPr>
          <a:xfrm>
            <a:off x="1443169" y="3105834"/>
            <a:ext cx="413657" cy="646331"/>
          </a:xfrm>
          <a:prstGeom prst="rect">
            <a:avLst/>
          </a:prstGeom>
          <a:solidFill>
            <a:srgbClr val="BC8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3BAF2-0939-4520-82F2-525E1E92BF66}"/>
              </a:ext>
            </a:extLst>
          </p:cNvPr>
          <p:cNvSpPr txBox="1"/>
          <p:nvPr/>
        </p:nvSpPr>
        <p:spPr>
          <a:xfrm>
            <a:off x="1443169" y="3971566"/>
            <a:ext cx="413657" cy="646331"/>
          </a:xfrm>
          <a:prstGeom prst="rect">
            <a:avLst/>
          </a:prstGeom>
          <a:solidFill>
            <a:srgbClr val="BC8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AA151-A8D4-4758-AB7E-5D470EB0023F}"/>
              </a:ext>
            </a:extLst>
          </p:cNvPr>
          <p:cNvSpPr txBox="1"/>
          <p:nvPr/>
        </p:nvSpPr>
        <p:spPr>
          <a:xfrm>
            <a:off x="1443169" y="4829435"/>
            <a:ext cx="413657" cy="646331"/>
          </a:xfrm>
          <a:prstGeom prst="rect">
            <a:avLst/>
          </a:prstGeom>
          <a:solidFill>
            <a:srgbClr val="BC8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069F2-EA5B-4930-9EC8-D59171EC0E08}"/>
              </a:ext>
            </a:extLst>
          </p:cNvPr>
          <p:cNvSpPr txBox="1"/>
          <p:nvPr/>
        </p:nvSpPr>
        <p:spPr>
          <a:xfrm>
            <a:off x="1427652" y="5687304"/>
            <a:ext cx="413657" cy="646331"/>
          </a:xfrm>
          <a:prstGeom prst="rect">
            <a:avLst/>
          </a:prstGeom>
          <a:solidFill>
            <a:srgbClr val="BC8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0716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C113E4-00DE-44C8-B64F-E214CA120130}"/>
              </a:ext>
            </a:extLst>
          </p:cNvPr>
          <p:cNvSpPr txBox="1">
            <a:spLocks/>
          </p:cNvSpPr>
          <p:nvPr/>
        </p:nvSpPr>
        <p:spPr>
          <a:xfrm>
            <a:off x="992221" y="198492"/>
            <a:ext cx="9237462" cy="905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Background &amp; Motivation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963AC4-44D8-446C-B86B-6A5A990B86D1}"/>
              </a:ext>
            </a:extLst>
          </p:cNvPr>
          <p:cNvSpPr txBox="1">
            <a:spLocks/>
          </p:cNvSpPr>
          <p:nvPr/>
        </p:nvSpPr>
        <p:spPr>
          <a:xfrm>
            <a:off x="838199" y="1413029"/>
            <a:ext cx="10148249" cy="5016953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Emergence of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Internet of Things (IoT)</a:t>
            </a:r>
          </a:p>
          <a:p>
            <a:pPr algn="just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Increasing trend in adoption of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wearable devices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such as smart badges in monitoring and improving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security measures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crowd control procedures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 events.</a:t>
            </a:r>
          </a:p>
          <a:p>
            <a:pPr algn="just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Opportunities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Lack of ability in facilitating conference organizers in deriving useful insights, such as event performance and security loopholes.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Type of information flow: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0084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7693-8DF7-4EAA-ACD3-FBBDED3D5254}"/>
              </a:ext>
            </a:extLst>
          </p:cNvPr>
          <p:cNvSpPr txBox="1">
            <a:spLocks/>
          </p:cNvSpPr>
          <p:nvPr/>
        </p:nvSpPr>
        <p:spPr>
          <a:xfrm>
            <a:off x="992221" y="198492"/>
            <a:ext cx="9237462" cy="905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Objectives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6BC9-8898-4B57-B0D1-195E9F221347}"/>
              </a:ext>
            </a:extLst>
          </p:cNvPr>
          <p:cNvSpPr txBox="1">
            <a:spLocks/>
          </p:cNvSpPr>
          <p:nvPr/>
        </p:nvSpPr>
        <p:spPr>
          <a:xfrm>
            <a:off x="838199" y="1413029"/>
            <a:ext cx="10148249" cy="5016953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To develop an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interactive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web application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using R Shiny for conference organizers to:</a:t>
            </a:r>
          </a:p>
          <a:p>
            <a:pPr lvl="1" algn="just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Visualize attendees’ movements in the event space</a:t>
            </a:r>
          </a:p>
          <a:p>
            <a:pPr lvl="1" algn="just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Draw insights on crowd densities as well as connectivity of different event locations</a:t>
            </a:r>
          </a:p>
          <a:p>
            <a:pPr lvl="1" algn="just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Advantages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 algn="just"/>
            <a:r>
              <a:rPr lang="en-US" sz="2800" b="1" dirty="0">
                <a:solidFill>
                  <a:srgbClr val="BC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sability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– allows users to interactively explore the data</a:t>
            </a:r>
          </a:p>
          <a:p>
            <a:pPr lvl="1" algn="just"/>
            <a:r>
              <a:rPr lang="en-US" sz="2800" b="1" dirty="0">
                <a:solidFill>
                  <a:srgbClr val="BC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ccessibility – easy access through web</a:t>
            </a:r>
          </a:p>
          <a:p>
            <a:pPr lvl="1" algn="just"/>
            <a:r>
              <a:rPr lang="en-US" sz="2800" b="1" dirty="0">
                <a:solidFill>
                  <a:srgbClr val="BC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lexibility – can be applied to any dataset of a certain format</a:t>
            </a:r>
          </a:p>
        </p:txBody>
      </p:sp>
    </p:spTree>
    <p:extLst>
      <p:ext uri="{BB962C8B-B14F-4D97-AF65-F5344CB8AC3E}">
        <p14:creationId xmlns:p14="http://schemas.microsoft.com/office/powerpoint/2010/main" val="99526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9D4-11D0-4D6C-A261-1ABF50B3A295}"/>
              </a:ext>
            </a:extLst>
          </p:cNvPr>
          <p:cNvSpPr txBox="1">
            <a:spLocks/>
          </p:cNvSpPr>
          <p:nvPr/>
        </p:nvSpPr>
        <p:spPr>
          <a:xfrm>
            <a:off x="992221" y="198492"/>
            <a:ext cx="9237462" cy="905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Tools and Packages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1B085-9265-46F0-9927-B0526BA60EA0}"/>
              </a:ext>
            </a:extLst>
          </p:cNvPr>
          <p:cNvSpPr txBox="1">
            <a:spLocks/>
          </p:cNvSpPr>
          <p:nvPr/>
        </p:nvSpPr>
        <p:spPr>
          <a:xfrm>
            <a:off x="838199" y="1413029"/>
            <a:ext cx="10148249" cy="5016953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 Shiny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F7E857-5970-470F-B5AD-31F7CDE7B67A}"/>
              </a:ext>
            </a:extLst>
          </p:cNvPr>
          <p:cNvSpPr/>
          <p:nvPr/>
        </p:nvSpPr>
        <p:spPr>
          <a:xfrm>
            <a:off x="486383" y="1935805"/>
            <a:ext cx="6974732" cy="4494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D58677-61D7-4116-9647-C7E80D5E16DF}"/>
              </a:ext>
            </a:extLst>
          </p:cNvPr>
          <p:cNvSpPr txBox="1">
            <a:spLocks/>
          </p:cNvSpPr>
          <p:nvPr/>
        </p:nvSpPr>
        <p:spPr>
          <a:xfrm>
            <a:off x="7812931" y="2431403"/>
            <a:ext cx="3075563" cy="3219855"/>
          </a:xfrm>
          <a:prstGeom prst="rect">
            <a:avLst/>
          </a:prstGeom>
          <a:solidFill>
            <a:srgbClr val="FFECAF"/>
          </a:solidFill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0"/>
              </a:spcBef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Design Rationale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Modular approach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Parallel development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Easy to debug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Future extensibility</a:t>
            </a:r>
          </a:p>
        </p:txBody>
      </p:sp>
    </p:spTree>
    <p:extLst>
      <p:ext uri="{BB962C8B-B14F-4D97-AF65-F5344CB8AC3E}">
        <p14:creationId xmlns:p14="http://schemas.microsoft.com/office/powerpoint/2010/main" val="127721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F31F-5E97-40CB-BFDD-182801F06338}"/>
              </a:ext>
            </a:extLst>
          </p:cNvPr>
          <p:cNvSpPr txBox="1">
            <a:spLocks/>
          </p:cNvSpPr>
          <p:nvPr/>
        </p:nvSpPr>
        <p:spPr>
          <a:xfrm>
            <a:off x="992221" y="198492"/>
            <a:ext cx="9237462" cy="905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Tools and Packages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47F343-3D77-44BC-8559-40BF70B96BFE}"/>
              </a:ext>
            </a:extLst>
          </p:cNvPr>
          <p:cNvGrpSpPr/>
          <p:nvPr/>
        </p:nvGrpSpPr>
        <p:grpSpPr>
          <a:xfrm>
            <a:off x="517038" y="950721"/>
            <a:ext cx="3952276" cy="5684448"/>
            <a:chOff x="230008" y="1223643"/>
            <a:chExt cx="3400809" cy="5089984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5485C9A-CECC-43C2-8B71-FB6EFF686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382" y="3016286"/>
              <a:ext cx="1191468" cy="1379595"/>
            </a:xfrm>
            <a:prstGeom prst="rect">
              <a:avLst/>
            </a:prstGeom>
          </p:spPr>
        </p:pic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503C39CB-CE1C-44B4-998A-F1FBE526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528" y="4884412"/>
              <a:ext cx="1234322" cy="1429215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3F28D62F-96CC-4F31-85C1-D0F379A7A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5" b="2894"/>
            <a:stretch/>
          </p:blipFill>
          <p:spPr>
            <a:xfrm>
              <a:off x="230008" y="1793949"/>
              <a:ext cx="1327479" cy="1544018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9AC7DA1A-61EF-402A-96A5-EF688AE0A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938" y="2102813"/>
              <a:ext cx="920879" cy="106726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15ADEE48-F663-4C2A-A32F-FFE39E8A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9416" y="1491413"/>
              <a:ext cx="710736" cy="823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EA3A05-B4B8-4AF9-B517-A4E947A81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859" y="4136564"/>
              <a:ext cx="898912" cy="1041809"/>
            </a:xfrm>
            <a:prstGeom prst="rect">
              <a:avLst/>
            </a:prstGeom>
          </p:spPr>
        </p:pic>
        <p:pic>
          <p:nvPicPr>
            <p:cNvPr id="16" name="Picture 15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8643998B-430D-4BEE-B997-43753BD4C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233" y="2092247"/>
              <a:ext cx="1019240" cy="1176686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A7436F18-B724-473E-B9DA-3BA7E503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54" y="4154606"/>
              <a:ext cx="1349991" cy="1564596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4100DD4A-0C23-4A66-AFE8-E06033B3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032" y="3017486"/>
              <a:ext cx="1219221" cy="1413038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2A86DDDB-402D-4EA8-8B5A-9B60D0D4D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26667" y1="53913" x2="26667" y2="53913"/>
                          <a14:foregroundMark x1="33810" y1="50000" x2="33810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419" y="1223643"/>
              <a:ext cx="1119837" cy="1226488"/>
            </a:xfrm>
            <a:prstGeom prst="rect">
              <a:avLst/>
            </a:prstGeom>
          </p:spPr>
        </p:pic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7A95CA2-0725-4F60-AF22-6420C239D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994597"/>
              </p:ext>
            </p:extLst>
          </p:nvPr>
        </p:nvGraphicFramePr>
        <p:xfrm>
          <a:off x="4983635" y="1851514"/>
          <a:ext cx="6280911" cy="4284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249">
                  <a:extLst>
                    <a:ext uri="{9D8B030D-6E8A-4147-A177-3AD203B41FA5}">
                      <a16:colId xmlns:a16="http://schemas.microsoft.com/office/drawing/2014/main" val="3690534925"/>
                    </a:ext>
                  </a:extLst>
                </a:gridCol>
                <a:gridCol w="4073662">
                  <a:extLst>
                    <a:ext uri="{9D8B030D-6E8A-4147-A177-3AD203B41FA5}">
                      <a16:colId xmlns:a16="http://schemas.microsoft.com/office/drawing/2014/main" val="2325951998"/>
                    </a:ext>
                  </a:extLst>
                </a:gridCol>
              </a:tblGrid>
              <a:tr h="795521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208785"/>
                  </a:ext>
                </a:extLst>
              </a:tr>
              <a:tr h="87212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 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shiny, </a:t>
                      </a:r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shinyTree</a:t>
                      </a:r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shinydashboard</a:t>
                      </a:r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shinyjs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23627"/>
                  </a:ext>
                </a:extLst>
              </a:tr>
              <a:tr h="87212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Preparation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tidyverse</a:t>
                      </a:r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lubridate</a:t>
                      </a:r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sqldf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051178"/>
                  </a:ext>
                </a:extLst>
              </a:tr>
              <a:tr h="87212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Crowd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plotly</a:t>
                      </a:r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choropleth, </a:t>
                      </a:r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ggridges</a:t>
                      </a:r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ggplot2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874943"/>
                  </a:ext>
                </a:extLst>
              </a:tr>
              <a:tr h="87212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igraph</a:t>
                      </a:r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tidygraph</a:t>
                      </a:r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networkD3, </a:t>
                      </a:r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visNetwork</a:t>
                      </a:r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chorddiag</a:t>
                      </a:r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sunburstR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448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0EE5-470E-4788-9673-AB124D1C2A8E}"/>
              </a:ext>
            </a:extLst>
          </p:cNvPr>
          <p:cNvSpPr txBox="1">
            <a:spLocks/>
          </p:cNvSpPr>
          <p:nvPr/>
        </p:nvSpPr>
        <p:spPr>
          <a:xfrm>
            <a:off x="992221" y="198492"/>
            <a:ext cx="9237462" cy="905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Design Framework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C77AB48-576A-4A18-904D-B920E6503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9084883"/>
              </p:ext>
            </p:extLst>
          </p:nvPr>
        </p:nvGraphicFramePr>
        <p:xfrm>
          <a:off x="381739" y="1321985"/>
          <a:ext cx="10792298" cy="75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0692C03-52F7-4682-B6A1-BCB534C09008}"/>
              </a:ext>
            </a:extLst>
          </p:cNvPr>
          <p:cNvSpPr/>
          <p:nvPr/>
        </p:nvSpPr>
        <p:spPr>
          <a:xfrm>
            <a:off x="518808" y="2085991"/>
            <a:ext cx="10518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4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prepare and transform data into desired format for subsequent analysis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3752F17-848A-4883-A50B-5395C44BF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08" y="3491428"/>
            <a:ext cx="4308975" cy="164754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006F3A4-26F4-41C1-A808-3FEEA803250D}"/>
              </a:ext>
            </a:extLst>
          </p:cNvPr>
          <p:cNvSpPr/>
          <p:nvPr/>
        </p:nvSpPr>
        <p:spPr>
          <a:xfrm>
            <a:off x="442355" y="2895015"/>
            <a:ext cx="5199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sz="2400" b="1" i="1" dirty="0">
                <a:solidFill>
                  <a:srgbClr val="A88000"/>
                </a:solidFill>
                <a:latin typeface="Calibri" panose="020F0502020204030204"/>
              </a:rPr>
              <a:t>1. Data Preparation &amp; Transformation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3248F9-3663-46BB-8124-CC88DF4FAA22}"/>
              </a:ext>
            </a:extLst>
          </p:cNvPr>
          <p:cNvSpPr/>
          <p:nvPr/>
        </p:nvSpPr>
        <p:spPr>
          <a:xfrm>
            <a:off x="5997718" y="2895014"/>
            <a:ext cx="2307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sz="2400" b="1" i="1" dirty="0">
                <a:solidFill>
                  <a:srgbClr val="A88000"/>
                </a:solidFill>
                <a:latin typeface="Calibri" panose="020F0502020204030204"/>
              </a:rPr>
              <a:t>2. Data Preview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522EA64-C740-47E6-A3F0-A6858055674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51"/>
          <a:stretch/>
        </p:blipFill>
        <p:spPr>
          <a:xfrm>
            <a:off x="6431082" y="4527565"/>
            <a:ext cx="5077838" cy="122282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A5B9E51-E007-4D62-8F9B-F8BF54D1F960}"/>
              </a:ext>
            </a:extLst>
          </p:cNvPr>
          <p:cNvSpPr/>
          <p:nvPr/>
        </p:nvSpPr>
        <p:spPr>
          <a:xfrm>
            <a:off x="5997718" y="3356679"/>
            <a:ext cx="23070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q"/>
            </a:pP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Visitor Data</a:t>
            </a:r>
          </a:p>
          <a:p>
            <a:pPr marL="342900" indent="-342900">
              <a:buSzPct val="70000"/>
              <a:buFont typeface="Wingdings" panose="05000000000000000000" pitchFamily="2" charset="2"/>
              <a:buChar char="q"/>
            </a:pP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Crowd Data</a:t>
            </a:r>
          </a:p>
          <a:p>
            <a:pPr marL="342900" indent="-342900">
              <a:buSzPct val="70000"/>
              <a:buFont typeface="Wingdings" panose="05000000000000000000" pitchFamily="2" charset="2"/>
              <a:buChar char="q"/>
            </a:pP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Movement Data</a:t>
            </a:r>
            <a:endParaRPr lang="en-US" sz="20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A2CCBCF-3DCA-4D99-827B-66062ACB5A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69"/>
          <a:stretch/>
        </p:blipFill>
        <p:spPr>
          <a:xfrm>
            <a:off x="6245468" y="4862007"/>
            <a:ext cx="4908236" cy="134801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5F3256-91FE-418E-B59D-53244BD6983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830" y="5223912"/>
            <a:ext cx="5111849" cy="136750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8021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C400EB1-6C29-4B52-89B1-E388DCC463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68"/>
          <a:stretch/>
        </p:blipFill>
        <p:spPr>
          <a:xfrm>
            <a:off x="10639886" y="4199159"/>
            <a:ext cx="848480" cy="820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60EE5-470E-4788-9673-AB124D1C2A8E}"/>
              </a:ext>
            </a:extLst>
          </p:cNvPr>
          <p:cNvSpPr txBox="1">
            <a:spLocks/>
          </p:cNvSpPr>
          <p:nvPr/>
        </p:nvSpPr>
        <p:spPr>
          <a:xfrm>
            <a:off x="992221" y="198492"/>
            <a:ext cx="9237462" cy="905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Design Framework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C77AB48-576A-4A18-904D-B920E6503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201385"/>
              </p:ext>
            </p:extLst>
          </p:nvPr>
        </p:nvGraphicFramePr>
        <p:xfrm>
          <a:off x="381739" y="1321985"/>
          <a:ext cx="10792298" cy="75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0692C03-52F7-4682-B6A1-BCB534C09008}"/>
              </a:ext>
            </a:extLst>
          </p:cNvPr>
          <p:cNvSpPr/>
          <p:nvPr/>
        </p:nvSpPr>
        <p:spPr>
          <a:xfrm>
            <a:off x="518807" y="2085991"/>
            <a:ext cx="108722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2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visualize crowd densities and changes in crowd distributions in the event space over time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06F3A4-26F4-41C1-A808-3FEEA803250D}"/>
              </a:ext>
            </a:extLst>
          </p:cNvPr>
          <p:cNvSpPr/>
          <p:nvPr/>
        </p:nvSpPr>
        <p:spPr>
          <a:xfrm>
            <a:off x="743914" y="2895015"/>
            <a:ext cx="5199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sz="2400" b="1" i="1" dirty="0">
                <a:solidFill>
                  <a:srgbClr val="A88000"/>
                </a:solidFill>
                <a:latin typeface="Calibri" panose="020F0502020204030204"/>
              </a:rPr>
              <a:t>1. Floor Choropleth Map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3248F9-3663-46BB-8124-CC88DF4FAA22}"/>
              </a:ext>
            </a:extLst>
          </p:cNvPr>
          <p:cNvSpPr/>
          <p:nvPr/>
        </p:nvSpPr>
        <p:spPr>
          <a:xfrm>
            <a:off x="6513285" y="2895014"/>
            <a:ext cx="2307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sz="2400" b="1" i="1" dirty="0">
                <a:solidFill>
                  <a:srgbClr val="A88000"/>
                </a:solidFill>
                <a:latin typeface="Calibri" panose="020F0502020204030204"/>
              </a:rPr>
              <a:t>2. Ridgeline Plot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E2765A-9321-4BF2-B542-7DC89C60CD8E}"/>
              </a:ext>
            </a:extLst>
          </p:cNvPr>
          <p:cNvSpPr/>
          <p:nvPr/>
        </p:nvSpPr>
        <p:spPr>
          <a:xfrm>
            <a:off x="743914" y="3301265"/>
            <a:ext cx="4865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visualize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crowd densities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across event space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B9170-60CC-493E-8ADD-BE6F4A028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808" y="4353846"/>
            <a:ext cx="5090952" cy="18364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FA032D-156F-4C1E-B51F-B2A99516EC71}"/>
              </a:ext>
            </a:extLst>
          </p:cNvPr>
          <p:cNvSpPr/>
          <p:nvPr/>
        </p:nvSpPr>
        <p:spPr>
          <a:xfrm>
            <a:off x="6513285" y="3301265"/>
            <a:ext cx="4188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visualize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changes in crowd distributions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 time  and event space.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26629-D7E7-40D6-B654-DA1EFA5BE5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869"/>
          <a:stretch/>
        </p:blipFill>
        <p:spPr>
          <a:xfrm>
            <a:off x="5914205" y="4199160"/>
            <a:ext cx="4757907" cy="20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0EE5-470E-4788-9673-AB124D1C2A8E}"/>
              </a:ext>
            </a:extLst>
          </p:cNvPr>
          <p:cNvSpPr txBox="1">
            <a:spLocks/>
          </p:cNvSpPr>
          <p:nvPr/>
        </p:nvSpPr>
        <p:spPr>
          <a:xfrm>
            <a:off x="992221" y="198492"/>
            <a:ext cx="9237462" cy="905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Design Framework</a:t>
            </a:r>
            <a:endParaRPr lang="en-S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C77AB48-576A-4A18-904D-B920E6503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574658"/>
              </p:ext>
            </p:extLst>
          </p:nvPr>
        </p:nvGraphicFramePr>
        <p:xfrm>
          <a:off x="381739" y="1321985"/>
          <a:ext cx="10792298" cy="75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0692C03-52F7-4682-B6A1-BCB534C09008}"/>
              </a:ext>
            </a:extLst>
          </p:cNvPr>
          <p:cNvSpPr/>
          <p:nvPr/>
        </p:nvSpPr>
        <p:spPr>
          <a:xfrm>
            <a:off x="518808" y="2085991"/>
            <a:ext cx="10969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4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visualize crowd flow from area to area and relationship between functional areas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06F3A4-26F4-41C1-A808-3FEEA803250D}"/>
              </a:ext>
            </a:extLst>
          </p:cNvPr>
          <p:cNvSpPr/>
          <p:nvPr/>
        </p:nvSpPr>
        <p:spPr>
          <a:xfrm>
            <a:off x="381739" y="2966362"/>
            <a:ext cx="5199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sz="2400" b="1" i="1" dirty="0">
                <a:solidFill>
                  <a:srgbClr val="A88000"/>
                </a:solidFill>
                <a:latin typeface="Calibri" panose="020F0502020204030204"/>
              </a:rPr>
              <a:t>1. Directed Weighted Network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E2765A-9321-4BF2-B542-7DC89C60CD8E}"/>
              </a:ext>
            </a:extLst>
          </p:cNvPr>
          <p:cNvSpPr/>
          <p:nvPr/>
        </p:nvSpPr>
        <p:spPr>
          <a:xfrm>
            <a:off x="381738" y="3410982"/>
            <a:ext cx="6126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visualize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interconnections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different functional areas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4D2407-0601-4C65-8F95-450D2091A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281" y="2475228"/>
            <a:ext cx="4921860" cy="43691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467B56-1EBB-4BAC-AB1E-1AFE9E9C9A60}"/>
              </a:ext>
            </a:extLst>
          </p:cNvPr>
          <p:cNvSpPr/>
          <p:nvPr/>
        </p:nvSpPr>
        <p:spPr>
          <a:xfrm>
            <a:off x="383108" y="4005581"/>
            <a:ext cx="56471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SzPct val="70000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Centrality Measures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importance of each location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E366834-3A88-4030-AF29-67A3F6199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832057"/>
              </p:ext>
            </p:extLst>
          </p:nvPr>
        </p:nvGraphicFramePr>
        <p:xfrm>
          <a:off x="487820" y="4499183"/>
          <a:ext cx="5647158" cy="1936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187">
                  <a:extLst>
                    <a:ext uri="{9D8B030D-6E8A-4147-A177-3AD203B41FA5}">
                      <a16:colId xmlns:a16="http://schemas.microsoft.com/office/drawing/2014/main" val="3690534925"/>
                    </a:ext>
                  </a:extLst>
                </a:gridCol>
                <a:gridCol w="4247971">
                  <a:extLst>
                    <a:ext uri="{9D8B030D-6E8A-4147-A177-3AD203B41FA5}">
                      <a16:colId xmlns:a16="http://schemas.microsoft.com/office/drawing/2014/main" val="2325951998"/>
                    </a:ext>
                  </a:extLst>
                </a:gridCol>
              </a:tblGrid>
              <a:tr h="4524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In-degree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 of weights of all in-coming edges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23627"/>
                  </a:ext>
                </a:extLst>
              </a:tr>
              <a:tr h="4524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Out-degree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 of weights of all out-going 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051178"/>
                  </a:ext>
                </a:extLst>
              </a:tr>
              <a:tr h="4524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Betweenness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shortest paths going through a node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874943"/>
                  </a:ext>
                </a:extLst>
              </a:tr>
              <a:tr h="4524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Closeness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many steps required to access every other node from a given node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448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29853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592</Words>
  <Application>Microsoft Office PowerPoint</Application>
  <PresentationFormat>Widescreen</PresentationFormat>
  <Paragraphs>122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Arial</vt:lpstr>
      <vt:lpstr>Calibri</vt:lpstr>
      <vt:lpstr>Century Schoolbook</vt:lpstr>
      <vt:lpstr>Wingdings</vt:lpstr>
      <vt:lpstr>Wingdings 2</vt:lpstr>
      <vt:lpstr>View</vt:lpstr>
      <vt:lpstr>MoVIS A Movement and Proximity Visualization Tool Specially Designed for Conference Organizers 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Demo - MoVIS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MoVIS A Movement and Proximity Visualization Tool Specially Designed for Conference Organizers </dc:title>
  <dc:creator>XIE Weiyi</dc:creator>
  <cp:lastModifiedBy>XIE Weiyi</cp:lastModifiedBy>
  <cp:revision>30</cp:revision>
  <dcterms:created xsi:type="dcterms:W3CDTF">2019-08-15T16:37:54Z</dcterms:created>
  <dcterms:modified xsi:type="dcterms:W3CDTF">2019-08-16T07:57:12Z</dcterms:modified>
</cp:coreProperties>
</file>